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 Semi Bold"/>
      <p:regular r:id="rId17"/>
    </p:embeddedFont>
    <p:embeddedFont>
      <p:font typeface="Crimson Pro Semi Bold"/>
      <p:regular r:id="rId18"/>
    </p:embeddedFont>
    <p:embeddedFont>
      <p:font typeface="Crimson Pro Semi Bold"/>
      <p:regular r:id="rId19"/>
    </p:embeddedFont>
    <p:embeddedFont>
      <p:font typeface="Crimson Pro Semi Bold"/>
      <p:regular r:id="rId20"/>
    </p:embeddedFont>
    <p:embeddedFont>
      <p:font typeface="Heebo"/>
      <p:regular r:id="rId21"/>
    </p:embeddedFont>
    <p:embeddedFont>
      <p:font typeface="Heeb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Fi-Care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Transformăm sistemul medical din tratament reactiv în prevenție proactivă prin soluții digitale inteligente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616" y="578406"/>
            <a:ext cx="7674769" cy="262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300"/>
              </a:lnSpc>
              <a:buNone/>
            </a:pPr>
            <a:r>
              <a:rPr lang="en-US" sz="82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Sănătatea ta, Un singur loc</a:t>
            </a:r>
            <a:endParaRPr lang="en-US" sz="8250" dirty="0"/>
          </a:p>
        </p:txBody>
      </p:sp>
      <p:sp>
        <p:nvSpPr>
          <p:cNvPr id="4" name="Text 1"/>
          <p:cNvSpPr/>
          <p:nvPr/>
        </p:nvSpPr>
        <p:spPr>
          <a:xfrm>
            <a:off x="734616" y="3516868"/>
            <a:ext cx="4198263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Oriunde. Oricând.</a:t>
            </a:r>
            <a:endParaRPr lang="en-US" sz="3300" dirty="0"/>
          </a:p>
        </p:txBody>
      </p:sp>
      <p:sp>
        <p:nvSpPr>
          <p:cNvPr id="5" name="Text 2"/>
          <p:cNvSpPr/>
          <p:nvPr/>
        </p:nvSpPr>
        <p:spPr>
          <a:xfrm>
            <a:off x="734616" y="4356378"/>
            <a:ext cx="7674769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Acest proiect transformă sistemul medical dintr-un răspuns reactiv la boală într-un proces activ, preventiv și digital. Alătură-te nouă în revoluționarea îngrijirii preventive și în împuternicirea indivizilor să preia controlul asupra călătoriei lor de sănătate.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049417" y="6171605"/>
            <a:ext cx="7359968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i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"Prevenirea este mai bună decât vindecarea, iar acum este mai inteligentă, mai accesibilă și mai personalizată ca niciodată."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34616" y="5935504"/>
            <a:ext cx="22860" cy="1143714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8" name="Text 5"/>
          <p:cNvSpPr/>
          <p:nvPr/>
        </p:nvSpPr>
        <p:spPr>
          <a:xfrm>
            <a:off x="734616" y="7315319"/>
            <a:ext cx="76747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Vă mulțumim pentru atenție.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446" y="410527"/>
            <a:ext cx="3732252" cy="466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Challenge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2446" y="1250037"/>
            <a:ext cx="223932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Realitatea actuală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22446" y="1679138"/>
            <a:ext cx="6610707" cy="477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Sistemul de sănătate din România se confruntă cu provocări critice legate de costuri și calitate, fonduri insuficiente și ineficiența modului în care acestea sunt folosite.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2446" y="2291120"/>
            <a:ext cx="661070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Abordare bazată pe tratament în loc de prevenție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2446" y="2582108"/>
            <a:ext cx="661070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Date medicale fragmentate în multiple sisteme cu schimb limitat de informații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2446" y="2873097"/>
            <a:ext cx="661070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Acces limitat la dosarele medicale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22446" y="3164086"/>
            <a:ext cx="6610707" cy="238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Folosire minimă și inteligentă a informațiilor de sănătate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504867" y="1250037"/>
            <a:ext cx="223932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Viziunea noastră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04867" y="1679138"/>
            <a:ext cx="6610707" cy="477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Propunem o platformă digitală cuprinzătoare de sănătate preventivă care centralizează datele medicale și le transformă în îngrijire preventivă personalizată și acționabilă.</a:t>
            </a:r>
            <a:endParaRPr lang="en-US" sz="11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4867" y="2324695"/>
            <a:ext cx="6610707" cy="66107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537" y="533162"/>
            <a:ext cx="10299025" cy="605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Soluția noastră: Management inteligent al sănătății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78537" y="1526738"/>
            <a:ext cx="6539746" cy="2203013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872371" y="1720572"/>
            <a:ext cx="581620" cy="581620"/>
          </a:xfrm>
          <a:prstGeom prst="roundRect">
            <a:avLst>
              <a:gd name="adj" fmla="val 15720033"/>
            </a:avLst>
          </a:prstGeom>
          <a:solidFill>
            <a:srgbClr val="2150FE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32272" y="1880473"/>
            <a:ext cx="261699" cy="26169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72371" y="2496026"/>
            <a:ext cx="242363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Centralizarea datelor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72371" y="2915364"/>
            <a:ext cx="6152078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Colectează date medicale complete incluzând vârsta, rezultatele analizelor și istoricul medical complet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412117" y="1526738"/>
            <a:ext cx="6539746" cy="2203013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7605951" y="1720572"/>
            <a:ext cx="581620" cy="581620"/>
          </a:xfrm>
          <a:prstGeom prst="roundRect">
            <a:avLst>
              <a:gd name="adj" fmla="val 15720033"/>
            </a:avLst>
          </a:prstGeom>
          <a:solidFill>
            <a:srgbClr val="2150F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5852" y="1880473"/>
            <a:ext cx="261699" cy="26169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05951" y="2496026"/>
            <a:ext cx="303704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Monitorizarea stilului de viață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7605951" y="2915364"/>
            <a:ext cx="6152078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Urmărește obiceiurile zilnice, nutriția, exercițiile și indicatorii de wellness în timp real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678537" y="3923586"/>
            <a:ext cx="6539746" cy="2203013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14" name="Shape 10"/>
          <p:cNvSpPr/>
          <p:nvPr/>
        </p:nvSpPr>
        <p:spPr>
          <a:xfrm>
            <a:off x="872371" y="4117419"/>
            <a:ext cx="581620" cy="581620"/>
          </a:xfrm>
          <a:prstGeom prst="roundRect">
            <a:avLst>
              <a:gd name="adj" fmla="val 15720033"/>
            </a:avLst>
          </a:prstGeom>
          <a:solidFill>
            <a:srgbClr val="2150F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272" y="4277320"/>
            <a:ext cx="261699" cy="26169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72371" y="4892873"/>
            <a:ext cx="247292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Recomandări inteligente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872371" y="5312212"/>
            <a:ext cx="6152078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Oferă îndrumare preventivă personalizată bazată pe profilurile individuale de sănătate</a:t>
            </a:r>
            <a:endParaRPr lang="en-US" sz="1500" dirty="0"/>
          </a:p>
        </p:txBody>
      </p:sp>
      <p:sp>
        <p:nvSpPr>
          <p:cNvPr id="18" name="Shape 13"/>
          <p:cNvSpPr/>
          <p:nvPr/>
        </p:nvSpPr>
        <p:spPr>
          <a:xfrm>
            <a:off x="7412117" y="3923586"/>
            <a:ext cx="6539746" cy="2203013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19" name="Shape 14"/>
          <p:cNvSpPr/>
          <p:nvPr/>
        </p:nvSpPr>
        <p:spPr>
          <a:xfrm>
            <a:off x="7605951" y="4117419"/>
            <a:ext cx="581620" cy="581620"/>
          </a:xfrm>
          <a:prstGeom prst="roundRect">
            <a:avLst>
              <a:gd name="adj" fmla="val 15720033"/>
            </a:avLst>
          </a:prstGeom>
          <a:solidFill>
            <a:srgbClr val="2150FE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5852" y="4277320"/>
            <a:ext cx="261699" cy="26169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05951" y="4892873"/>
            <a:ext cx="290774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Conexiune directă cu medicii</a:t>
            </a:r>
            <a:endParaRPr lang="en-US" sz="1900" dirty="0"/>
          </a:p>
        </p:txBody>
      </p:sp>
      <p:sp>
        <p:nvSpPr>
          <p:cNvPr id="22" name="Text 16"/>
          <p:cNvSpPr/>
          <p:nvPr/>
        </p:nvSpPr>
        <p:spPr>
          <a:xfrm>
            <a:off x="7605951" y="5312212"/>
            <a:ext cx="6152078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Conectează fără probleme pacienții cu medicii lor de familie pentru îngrijire coordonată</a:t>
            </a:r>
            <a:endParaRPr lang="en-US" sz="1500" dirty="0"/>
          </a:p>
        </p:txBody>
      </p:sp>
      <p:sp>
        <p:nvSpPr>
          <p:cNvPr id="23" name="Text 17"/>
          <p:cNvSpPr/>
          <p:nvPr/>
        </p:nvSpPr>
        <p:spPr>
          <a:xfrm>
            <a:off x="678537" y="6344722"/>
            <a:ext cx="13273326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Construit pe tehnologie dovedită și scalabilă care integrează sistemele de sănătate existente într-o platformă coerentă și ușor de folosit.</a:t>
            </a:r>
            <a:endParaRPr lang="en-US" sz="1500" dirty="0"/>
          </a:p>
        </p:txBody>
      </p:sp>
      <p:sp>
        <p:nvSpPr>
          <p:cNvPr id="24" name="Shape 18"/>
          <p:cNvSpPr/>
          <p:nvPr/>
        </p:nvSpPr>
        <p:spPr>
          <a:xfrm>
            <a:off x="678537" y="6873121"/>
            <a:ext cx="13273326" cy="823913"/>
          </a:xfrm>
          <a:prstGeom prst="roundRect">
            <a:avLst>
              <a:gd name="adj" fmla="val 3530"/>
            </a:avLst>
          </a:prstGeom>
          <a:solidFill>
            <a:srgbClr val="B3C3FF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371" y="7159109"/>
            <a:ext cx="242292" cy="193834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308497" y="7115413"/>
            <a:ext cx="1244953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Demo live: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Experimentați platforma la simplificare.lovable.app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412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518" y="3101459"/>
            <a:ext cx="10679787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Aliniat cu prioritățile sistemului medical românesc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1518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1518" y="4364236"/>
            <a:ext cx="6502003" cy="2286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6" name="Text 3"/>
          <p:cNvSpPr/>
          <p:nvPr/>
        </p:nvSpPr>
        <p:spPr>
          <a:xfrm>
            <a:off x="711518" y="4511516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Prevenția pe primul loc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1518" y="4950976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Schimbarea focusului de la tratament reactiv la management proactiv al sănătății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16760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6760" y="4364236"/>
            <a:ext cx="6502122" cy="2286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0" name="Text 7"/>
          <p:cNvSpPr/>
          <p:nvPr/>
        </p:nvSpPr>
        <p:spPr>
          <a:xfrm>
            <a:off x="7416760" y="4511516"/>
            <a:ext cx="350948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Transformare digitală în sănătate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416760" y="4950976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Accelerarea digitalizării sistemului medical în conformitate cu strategia eHealth propusă de Ministerul Sănătății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1518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1518" y="6279713"/>
            <a:ext cx="6502003" cy="2286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4" name="Text 11"/>
          <p:cNvSpPr/>
          <p:nvPr/>
        </p:nvSpPr>
        <p:spPr>
          <a:xfrm>
            <a:off x="711518" y="6426994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Reducerea costurilor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11518" y="6866453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Scăderea cheltuielilor sistemului de sănătate prin intervenție timpurie și eficiență îmbunătățită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16760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6760" y="6279713"/>
            <a:ext cx="6502122" cy="2286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8" name="Text 15"/>
          <p:cNvSpPr/>
          <p:nvPr/>
        </p:nvSpPr>
        <p:spPr>
          <a:xfrm>
            <a:off x="7416760" y="6426994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Monitorizare continuă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16760" y="6866453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Permite urmărirea continuă a sănătății pacientului și perspective bazate pe date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4233" y="419814"/>
            <a:ext cx="6019919" cy="477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Impact universal pentru toate vârstele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233" y="1297543"/>
            <a:ext cx="4225885" cy="42258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4233" y="5695117"/>
            <a:ext cx="1908215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Copii și adolescenți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534233" y="6086237"/>
            <a:ext cx="422588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Urmărirea vaccinărilor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34233" y="6383774"/>
            <a:ext cx="422588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Monitorizarea creșterii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34233" y="6681311"/>
            <a:ext cx="422588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Controale preventive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166" y="1297543"/>
            <a:ext cx="4225885" cy="422588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40166" y="5695117"/>
            <a:ext cx="1908215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Adulți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5140166" y="6086237"/>
            <a:ext cx="422588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Gestionarea stresului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5140166" y="6383774"/>
            <a:ext cx="422588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Optimizarea stilului de viață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140166" y="6681311"/>
            <a:ext cx="4225885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Prevenirea bolilor</a:t>
            </a:r>
            <a:endParaRPr lang="en-US" sz="12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099" y="1297543"/>
            <a:ext cx="4365188" cy="436518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746099" y="5834420"/>
            <a:ext cx="1908215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Seniori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9746099" y="6225540"/>
            <a:ext cx="4365188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Gestionarea bolilor cronice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9746099" y="6523077"/>
            <a:ext cx="4365188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Pregătirea pentru urgențe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9746099" y="6820614"/>
            <a:ext cx="4365188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Urmărirea medicamentelor</a:t>
            </a:r>
            <a:endParaRPr lang="en-US" sz="1200" dirty="0"/>
          </a:p>
        </p:txBody>
      </p:sp>
      <p:sp>
        <p:nvSpPr>
          <p:cNvPr id="18" name="Shape 13"/>
          <p:cNvSpPr/>
          <p:nvPr/>
        </p:nvSpPr>
        <p:spPr>
          <a:xfrm>
            <a:off x="534233" y="7366105"/>
            <a:ext cx="13561933" cy="26670"/>
          </a:xfrm>
          <a:prstGeom prst="rect">
            <a:avLst/>
          </a:prstGeom>
          <a:solidFill>
            <a:srgbClr val="4C4C4D">
              <a:alpha val="50000"/>
            </a:srgbClr>
          </a:solidFill>
          <a:ln/>
        </p:spPr>
      </p:sp>
      <p:sp>
        <p:nvSpPr>
          <p:cNvPr id="19" name="Shape 14"/>
          <p:cNvSpPr/>
          <p:nvPr/>
        </p:nvSpPr>
        <p:spPr>
          <a:xfrm>
            <a:off x="534233" y="7564398"/>
            <a:ext cx="4418886" cy="1169432"/>
          </a:xfrm>
          <a:prstGeom prst="roundRect">
            <a:avLst>
              <a:gd name="adj" fmla="val 195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709732" y="7739896"/>
            <a:ext cx="1908215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Puterea pacienților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709732" y="8069937"/>
            <a:ext cx="4067889" cy="488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Control complet și vizibilitate asupra datelor personale de sănătate</a:t>
            </a:r>
            <a:endParaRPr lang="en-US" sz="1200" dirty="0"/>
          </a:p>
        </p:txBody>
      </p:sp>
      <p:sp>
        <p:nvSpPr>
          <p:cNvPr id="22" name="Shape 17"/>
          <p:cNvSpPr/>
          <p:nvPr/>
        </p:nvSpPr>
        <p:spPr>
          <a:xfrm>
            <a:off x="5105757" y="7564398"/>
            <a:ext cx="4418886" cy="1169432"/>
          </a:xfrm>
          <a:prstGeom prst="roundRect">
            <a:avLst>
              <a:gd name="adj" fmla="val 195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23" name="Text 18"/>
          <p:cNvSpPr/>
          <p:nvPr/>
        </p:nvSpPr>
        <p:spPr>
          <a:xfrm>
            <a:off x="5281255" y="7739896"/>
            <a:ext cx="1908215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Eficiența medicilor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5281255" y="8069937"/>
            <a:ext cx="406788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Informații complete despre pacienți la îndemâna lor</a:t>
            </a:r>
            <a:endParaRPr lang="en-US" sz="1200" dirty="0"/>
          </a:p>
        </p:txBody>
      </p:sp>
      <p:sp>
        <p:nvSpPr>
          <p:cNvPr id="25" name="Shape 20"/>
          <p:cNvSpPr/>
          <p:nvPr/>
        </p:nvSpPr>
        <p:spPr>
          <a:xfrm>
            <a:off x="9677281" y="7564398"/>
            <a:ext cx="4418886" cy="1169432"/>
          </a:xfrm>
          <a:prstGeom prst="roundRect">
            <a:avLst>
              <a:gd name="adj" fmla="val 195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26" name="Text 21"/>
          <p:cNvSpPr/>
          <p:nvPr/>
        </p:nvSpPr>
        <p:spPr>
          <a:xfrm>
            <a:off x="9852779" y="7739896"/>
            <a:ext cx="1908215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Optimizarea sistemului</a:t>
            </a:r>
            <a:endParaRPr lang="en-US" sz="1500" dirty="0"/>
          </a:p>
        </p:txBody>
      </p:sp>
      <p:sp>
        <p:nvSpPr>
          <p:cNvPr id="27" name="Text 22"/>
          <p:cNvSpPr/>
          <p:nvPr/>
        </p:nvSpPr>
        <p:spPr>
          <a:xfrm>
            <a:off x="9852779" y="8069937"/>
            <a:ext cx="406788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Economii semnificative de resurse prin îngrijire preventivă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692825"/>
            <a:ext cx="5999083" cy="67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Inovația în centrul atenției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381" y="1804749"/>
            <a:ext cx="3074432" cy="3074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381" y="5096113"/>
            <a:ext cx="3074432" cy="677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Portofel electronic de sănătate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59381" y="5904190"/>
            <a:ext cx="3074432" cy="1041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Depozit digital centralizat pentru toate dosarele medicale, accesibil oricând, oriunde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037" y="1804749"/>
            <a:ext cx="3074551" cy="30745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05037" y="5096232"/>
            <a:ext cx="3074551" cy="677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Integrare cu cardul de identitate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4105037" y="5904309"/>
            <a:ext cx="3074551" cy="1041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Conexiune fără probleme cu sistemele naționale de identificare electronică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812" y="1804749"/>
            <a:ext cx="3074432" cy="3074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0812" y="5096113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Prevenție automatizată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450812" y="5565219"/>
            <a:ext cx="3074432" cy="1041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Recomandări bazate pe AI în funcție de vârstă, istoric și factori de risc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468" y="1804749"/>
            <a:ext cx="3074551" cy="307455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96468" y="5096232"/>
            <a:ext cx="3074551" cy="677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Acces global în caz de urgență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10796468" y="5904309"/>
            <a:ext cx="3074551" cy="1041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Disponibilitatea datelor medicale internaționale în situații critice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759381" y="7189589"/>
            <a:ext cx="13111639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Aceasta nu este doar o aplicație - este un ecosistem medical digital cuprinzător proiectat pentru viitorul sistemului de sănătate.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434" y="622459"/>
            <a:ext cx="4395907" cy="549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Functionalitati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15434" y="1787247"/>
            <a:ext cx="6611898" cy="1581031"/>
          </a:xfrm>
          <a:prstGeom prst="roundRect">
            <a:avLst>
              <a:gd name="adj" fmla="val 694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615434" y="1764387"/>
            <a:ext cx="6611898" cy="91440"/>
          </a:xfrm>
          <a:prstGeom prst="roundRect">
            <a:avLst>
              <a:gd name="adj" fmla="val 28845"/>
            </a:avLst>
          </a:prstGeom>
          <a:solidFill>
            <a:srgbClr val="2150FE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523524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2150FE"/>
          </a:solidFill>
          <a:ln/>
        </p:spPr>
      </p:sp>
      <p:sp>
        <p:nvSpPr>
          <p:cNvPr id="6" name="Text 4"/>
          <p:cNvSpPr/>
          <p:nvPr/>
        </p:nvSpPr>
        <p:spPr>
          <a:xfrm>
            <a:off x="3815834" y="1655326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814030" y="2226826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Dosar medical digital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814030" y="2606993"/>
            <a:ext cx="6214705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Istoric complet de sănătate, rezultate ale testelor, diagnostice și prescripții într-o locație sigură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7403068" y="1787247"/>
            <a:ext cx="6611898" cy="1581031"/>
          </a:xfrm>
          <a:prstGeom prst="roundRect">
            <a:avLst>
              <a:gd name="adj" fmla="val 6940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7403068" y="1764387"/>
            <a:ext cx="6611898" cy="91440"/>
          </a:xfrm>
          <a:prstGeom prst="roundRect">
            <a:avLst>
              <a:gd name="adj" fmla="val 28845"/>
            </a:avLst>
          </a:prstGeom>
          <a:solidFill>
            <a:srgbClr val="2150FE"/>
          </a:solidFill>
          <a:ln/>
        </p:spPr>
      </p:sp>
      <p:sp>
        <p:nvSpPr>
          <p:cNvPr id="11" name="Shape 9"/>
          <p:cNvSpPr/>
          <p:nvPr/>
        </p:nvSpPr>
        <p:spPr>
          <a:xfrm>
            <a:off x="10445234" y="1523524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2150FE"/>
          </a:solidFill>
          <a:ln/>
        </p:spPr>
      </p:sp>
      <p:sp>
        <p:nvSpPr>
          <p:cNvPr id="12" name="Text 10"/>
          <p:cNvSpPr/>
          <p:nvPr/>
        </p:nvSpPr>
        <p:spPr>
          <a:xfrm>
            <a:off x="10603468" y="1655326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601664" y="2226826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Nutriție personalizată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601664" y="2606993"/>
            <a:ext cx="6214705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Recomandări dietetice personalizate bazate pe obiectivele de sănătate și condițiile medicale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615434" y="3807738"/>
            <a:ext cx="6611898" cy="1581031"/>
          </a:xfrm>
          <a:prstGeom prst="roundRect">
            <a:avLst>
              <a:gd name="adj" fmla="val 6940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615434" y="3784878"/>
            <a:ext cx="6611898" cy="91440"/>
          </a:xfrm>
          <a:prstGeom prst="roundRect">
            <a:avLst>
              <a:gd name="adj" fmla="val 28845"/>
            </a:avLst>
          </a:prstGeom>
          <a:solidFill>
            <a:srgbClr val="2150FE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600" y="3544014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2150FE"/>
          </a:solidFill>
          <a:ln/>
        </p:spPr>
      </p:sp>
      <p:sp>
        <p:nvSpPr>
          <p:cNvPr id="18" name="Text 16"/>
          <p:cNvSpPr/>
          <p:nvPr/>
        </p:nvSpPr>
        <p:spPr>
          <a:xfrm>
            <a:off x="3815834" y="3675817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814030" y="4247317"/>
            <a:ext cx="2891552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Urmărirea somnului și stresului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814030" y="4627483"/>
            <a:ext cx="6214705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Monitorizare avansată a calității somnului și nivelurilor de stres cu perspective acționabile</a:t>
            </a:r>
            <a:endParaRPr lang="en-US" sz="1350" dirty="0"/>
          </a:p>
        </p:txBody>
      </p:sp>
      <p:sp>
        <p:nvSpPr>
          <p:cNvPr id="21" name="Shape 19"/>
          <p:cNvSpPr/>
          <p:nvPr/>
        </p:nvSpPr>
        <p:spPr>
          <a:xfrm>
            <a:off x="7403068" y="3807738"/>
            <a:ext cx="6611898" cy="1581031"/>
          </a:xfrm>
          <a:prstGeom prst="roundRect">
            <a:avLst>
              <a:gd name="adj" fmla="val 6940"/>
            </a:avLst>
          </a:prstGeom>
          <a:solidFill>
            <a:srgbClr val="FFFFFF"/>
          </a:solidFill>
          <a:ln/>
        </p:spPr>
      </p:sp>
      <p:sp>
        <p:nvSpPr>
          <p:cNvPr id="22" name="Shape 20"/>
          <p:cNvSpPr/>
          <p:nvPr/>
        </p:nvSpPr>
        <p:spPr>
          <a:xfrm>
            <a:off x="7403068" y="3784878"/>
            <a:ext cx="6611898" cy="91440"/>
          </a:xfrm>
          <a:prstGeom prst="roundRect">
            <a:avLst>
              <a:gd name="adj" fmla="val 28845"/>
            </a:avLst>
          </a:prstGeom>
          <a:solidFill>
            <a:srgbClr val="2150FE"/>
          </a:solidFill>
          <a:ln/>
        </p:spPr>
      </p:sp>
      <p:sp>
        <p:nvSpPr>
          <p:cNvPr id="23" name="Shape 21"/>
          <p:cNvSpPr/>
          <p:nvPr/>
        </p:nvSpPr>
        <p:spPr>
          <a:xfrm>
            <a:off x="10445234" y="3544014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2150FE"/>
          </a:solidFill>
          <a:ln/>
        </p:spPr>
      </p:sp>
      <p:sp>
        <p:nvSpPr>
          <p:cNvPr id="24" name="Text 22"/>
          <p:cNvSpPr/>
          <p:nvPr/>
        </p:nvSpPr>
        <p:spPr>
          <a:xfrm>
            <a:off x="10603468" y="3675817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7601664" y="4247317"/>
            <a:ext cx="2539722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Planuri adaptive de exerciții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7601664" y="4627483"/>
            <a:ext cx="6214705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Programe de fitness personalizate care evoluează cu statusul și capacitățile de sănătate</a:t>
            </a:r>
            <a:endParaRPr lang="en-US" sz="1350" dirty="0"/>
          </a:p>
        </p:txBody>
      </p:sp>
      <p:sp>
        <p:nvSpPr>
          <p:cNvPr id="27" name="Shape 25"/>
          <p:cNvSpPr/>
          <p:nvPr/>
        </p:nvSpPr>
        <p:spPr>
          <a:xfrm>
            <a:off x="615434" y="5828228"/>
            <a:ext cx="6611898" cy="1299686"/>
          </a:xfrm>
          <a:prstGeom prst="roundRect">
            <a:avLst>
              <a:gd name="adj" fmla="val 8443"/>
            </a:avLst>
          </a:prstGeom>
          <a:solidFill>
            <a:srgbClr val="FFFFFF"/>
          </a:solidFill>
          <a:ln/>
        </p:spPr>
      </p:sp>
      <p:sp>
        <p:nvSpPr>
          <p:cNvPr id="28" name="Shape 26"/>
          <p:cNvSpPr/>
          <p:nvPr/>
        </p:nvSpPr>
        <p:spPr>
          <a:xfrm>
            <a:off x="615434" y="5805368"/>
            <a:ext cx="6611898" cy="91440"/>
          </a:xfrm>
          <a:prstGeom prst="roundRect">
            <a:avLst>
              <a:gd name="adj" fmla="val 28845"/>
            </a:avLst>
          </a:prstGeom>
          <a:solidFill>
            <a:srgbClr val="2150FE"/>
          </a:solidFill>
          <a:ln/>
        </p:spPr>
      </p:sp>
      <p:sp>
        <p:nvSpPr>
          <p:cNvPr id="29" name="Shape 27"/>
          <p:cNvSpPr/>
          <p:nvPr/>
        </p:nvSpPr>
        <p:spPr>
          <a:xfrm>
            <a:off x="3657600" y="5564505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2150FE"/>
          </a:solidFill>
          <a:ln/>
        </p:spPr>
      </p:sp>
      <p:sp>
        <p:nvSpPr>
          <p:cNvPr id="30" name="Text 28"/>
          <p:cNvSpPr/>
          <p:nvPr/>
        </p:nvSpPr>
        <p:spPr>
          <a:xfrm>
            <a:off x="3815834" y="5696307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5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814030" y="6267807"/>
            <a:ext cx="2444710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Alerte medicale inteligente</a:t>
            </a:r>
            <a:endParaRPr lang="en-US" sz="1700" dirty="0"/>
          </a:p>
        </p:txBody>
      </p:sp>
      <p:sp>
        <p:nvSpPr>
          <p:cNvPr id="32" name="Text 30"/>
          <p:cNvSpPr/>
          <p:nvPr/>
        </p:nvSpPr>
        <p:spPr>
          <a:xfrm>
            <a:off x="814030" y="6647974"/>
            <a:ext cx="621470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Notificări inteligente pentru programări, medicamente și controale preventive</a:t>
            </a:r>
            <a:endParaRPr lang="en-US" sz="1350" dirty="0"/>
          </a:p>
        </p:txBody>
      </p:sp>
      <p:sp>
        <p:nvSpPr>
          <p:cNvPr id="33" name="Shape 31"/>
          <p:cNvSpPr/>
          <p:nvPr/>
        </p:nvSpPr>
        <p:spPr>
          <a:xfrm>
            <a:off x="7403068" y="5828228"/>
            <a:ext cx="6611898" cy="1299686"/>
          </a:xfrm>
          <a:prstGeom prst="roundRect">
            <a:avLst>
              <a:gd name="adj" fmla="val 8443"/>
            </a:avLst>
          </a:prstGeom>
          <a:solidFill>
            <a:srgbClr val="FFFFFF"/>
          </a:solidFill>
          <a:ln/>
        </p:spPr>
      </p:sp>
      <p:sp>
        <p:nvSpPr>
          <p:cNvPr id="34" name="Shape 32"/>
          <p:cNvSpPr/>
          <p:nvPr/>
        </p:nvSpPr>
        <p:spPr>
          <a:xfrm>
            <a:off x="7403068" y="5805368"/>
            <a:ext cx="6611898" cy="91440"/>
          </a:xfrm>
          <a:prstGeom prst="roundRect">
            <a:avLst>
              <a:gd name="adj" fmla="val 28845"/>
            </a:avLst>
          </a:prstGeom>
          <a:solidFill>
            <a:srgbClr val="2150FE"/>
          </a:solidFill>
          <a:ln/>
        </p:spPr>
      </p:sp>
      <p:sp>
        <p:nvSpPr>
          <p:cNvPr id="35" name="Shape 33"/>
          <p:cNvSpPr/>
          <p:nvPr/>
        </p:nvSpPr>
        <p:spPr>
          <a:xfrm>
            <a:off x="10445234" y="5564505"/>
            <a:ext cx="527447" cy="527447"/>
          </a:xfrm>
          <a:prstGeom prst="roundRect">
            <a:avLst>
              <a:gd name="adj" fmla="val 173363"/>
            </a:avLst>
          </a:prstGeom>
          <a:solidFill>
            <a:srgbClr val="2150FE"/>
          </a:solidFill>
          <a:ln/>
        </p:spPr>
      </p:sp>
      <p:sp>
        <p:nvSpPr>
          <p:cNvPr id="36" name="Text 34"/>
          <p:cNvSpPr/>
          <p:nvPr/>
        </p:nvSpPr>
        <p:spPr>
          <a:xfrm>
            <a:off x="10603468" y="5696307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6</a:t>
            </a:r>
            <a:endParaRPr lang="en-US" sz="1650" dirty="0"/>
          </a:p>
        </p:txBody>
      </p:sp>
      <p:sp>
        <p:nvSpPr>
          <p:cNvPr id="37" name="Text 35"/>
          <p:cNvSpPr/>
          <p:nvPr/>
        </p:nvSpPr>
        <p:spPr>
          <a:xfrm>
            <a:off x="7601664" y="6267807"/>
            <a:ext cx="219789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Programare integrată</a:t>
            </a:r>
            <a:endParaRPr lang="en-US" sz="1700" dirty="0"/>
          </a:p>
        </p:txBody>
      </p:sp>
      <p:sp>
        <p:nvSpPr>
          <p:cNvPr id="38" name="Text 36"/>
          <p:cNvSpPr/>
          <p:nvPr/>
        </p:nvSpPr>
        <p:spPr>
          <a:xfrm>
            <a:off x="7601664" y="6647974"/>
            <a:ext cx="621470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Calendar medical fără probleme cu programări automate și mementouri</a:t>
            </a:r>
            <a:endParaRPr lang="en-US" sz="1350" dirty="0"/>
          </a:p>
        </p:txBody>
      </p:sp>
      <p:sp>
        <p:nvSpPr>
          <p:cNvPr id="39" name="Text 37"/>
          <p:cNvSpPr/>
          <p:nvPr/>
        </p:nvSpPr>
        <p:spPr>
          <a:xfrm>
            <a:off x="615434" y="7325678"/>
            <a:ext cx="13399532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Toate funcțiile integrate într-o singură platformă sigură și interoperabilă, proiectată cu confidențialitatea și experiența utilizatorului ca priorități principale.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8136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Impact măsurabil și scalabilitate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Impact așteptat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3089196" y="2026801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40%</a:t>
            </a:r>
            <a:endParaRPr lang="en-US" sz="2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6200" y="1318022"/>
            <a:ext cx="1701165" cy="170116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78004" y="316087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Reducere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396835" y="345138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Scăderea bolilor care pot fi prevenite prin intervenție timpurie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3089196" y="4596765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35%</a:t>
            </a:r>
            <a:endParaRPr lang="en-US" sz="22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200" y="3887986"/>
            <a:ext cx="1701165" cy="170116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078004" y="573083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Îmbunătățire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396835" y="602134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Calitate îmbunătățită a vieții prin management proactiv al sănătății</a:t>
            </a:r>
            <a:endParaRPr lang="en-US" sz="850" dirty="0"/>
          </a:p>
        </p:txBody>
      </p:sp>
      <p:sp>
        <p:nvSpPr>
          <p:cNvPr id="12" name="Text 8"/>
          <p:cNvSpPr/>
          <p:nvPr/>
        </p:nvSpPr>
        <p:spPr>
          <a:xfrm>
            <a:off x="3089196" y="7166729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30%</a:t>
            </a:r>
            <a:endParaRPr lang="en-US" sz="22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200" y="6457950"/>
            <a:ext cx="1701165" cy="170116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078004" y="830079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Ușurare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396835" y="859131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Presiune redusă asupra spitalelor și serviciilor de urgență</a:t>
            </a:r>
            <a:endParaRPr lang="en-US" sz="850" dirty="0"/>
          </a:p>
        </p:txBody>
      </p:sp>
      <p:sp>
        <p:nvSpPr>
          <p:cNvPr id="16" name="Text 11"/>
          <p:cNvSpPr/>
          <p:nvPr/>
        </p:nvSpPr>
        <p:spPr>
          <a:xfrm>
            <a:off x="7461171" y="949523"/>
            <a:ext cx="1734264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Potențial de scalabilitate</a:t>
            </a:r>
            <a:endParaRPr lang="en-US" sz="13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171" y="1289685"/>
            <a:ext cx="6780014" cy="678001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61171" y="819721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Implementare națională: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Pregătit pentru implementare la nivel de țară</a:t>
            </a:r>
            <a:endParaRPr lang="en-US" sz="850" dirty="0"/>
          </a:p>
        </p:txBody>
      </p:sp>
      <p:sp>
        <p:nvSpPr>
          <p:cNvPr id="19" name="Text 13"/>
          <p:cNvSpPr/>
          <p:nvPr/>
        </p:nvSpPr>
        <p:spPr>
          <a:xfrm>
            <a:off x="7461171" y="841831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Adaptarea sistemului: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Integrare flexibilă cu diverse sisteme de sănătate</a:t>
            </a:r>
            <a:endParaRPr lang="en-US" sz="850" dirty="0"/>
          </a:p>
        </p:txBody>
      </p:sp>
      <p:sp>
        <p:nvSpPr>
          <p:cNvPr id="20" name="Text 14"/>
          <p:cNvSpPr/>
          <p:nvPr/>
        </p:nvSpPr>
        <p:spPr>
          <a:xfrm>
            <a:off x="7461171" y="863941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Expansiune europeană: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Compatibil cu standardele de date medicale UE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749737"/>
            <a:ext cx="1029116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Echipa de experți și model de afaceri sustenabil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39140" y="1831896"/>
            <a:ext cx="4243268" cy="2568297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950238" y="2042993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Excelență tehnologică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950238" y="2499598"/>
            <a:ext cx="3821073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drd.ing.dipl. Marian Banica, drd.ing.dipl. Andrei Paraschiv: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Dezvoltatori software experimentați și specialiști în sănătate digitală cu rezultate dovedite în inovația din domeniul sănătății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5193506" y="1831896"/>
            <a:ext cx="4243268" cy="2568297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5404604" y="2042993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Expertiză medicală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5404604" y="2499598"/>
            <a:ext cx="3821073" cy="135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dr. Teodor Burtic: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Înțelegere profundă a sistemelor de sănătate, reglementărilor și fluxurilor clinice care asigură soluții practice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9647873" y="1831896"/>
            <a:ext cx="4243268" cy="2568297"/>
          </a:xfrm>
          <a:prstGeom prst="roundRect">
            <a:avLst>
              <a:gd name="adj" fmla="val 1233"/>
            </a:avLst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9858970" y="2042993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Conducere strategică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9858970" y="2499598"/>
            <a:ext cx="3821073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Andrei Mateianu, Alexandru Maracine: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Expertiză în managementul produselor și strategia de afaceri care conduce creșterea sustenabilă și adoptarea pe piață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39140" y="4743263"/>
            <a:ext cx="13152120" cy="33933"/>
          </a:xfrm>
          <a:prstGeom prst="rect">
            <a:avLst/>
          </a:prstGeom>
          <a:solidFill>
            <a:srgbClr val="4C4C4D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39140" y="5225772"/>
            <a:ext cx="3167658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Focalizarea investiției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739140" y="5832872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Dezvoltare și testare MVP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39140" y="6244590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Infrastructură de securitate de nivel enterprise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39140" y="6656308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Integrare cu furnizorii de servicii medicale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39140" y="7068026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Conformitate regulamentară și certificare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580352" y="5225772"/>
            <a:ext cx="3167658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Surse de venit</a:t>
            </a:r>
            <a:endParaRPr lang="en-US" sz="2450" dirty="0"/>
          </a:p>
        </p:txBody>
      </p:sp>
      <p:sp>
        <p:nvSpPr>
          <p:cNvPr id="19" name="Text 17"/>
          <p:cNvSpPr/>
          <p:nvPr/>
        </p:nvSpPr>
        <p:spPr>
          <a:xfrm>
            <a:off x="7580352" y="5832872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Abonamente premium pentru pacienți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580352" y="6244590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Licențierea pentru medici și clinici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7580352" y="6656308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Parteneriate cu companiile de asigurări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7580352" y="7068026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Colaborări cu sectorul public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2025-12-17T14:31:05Z</dcterms:created>
  <dcterms:modified xsi:type="dcterms:W3CDTF">2025-12-17T14:31:05Z</dcterms:modified>
</cp:coreProperties>
</file>